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1" r:id="rId11"/>
    <p:sldId id="265" r:id="rId12"/>
    <p:sldId id="292" r:id="rId13"/>
    <p:sldId id="266" r:id="rId14"/>
    <p:sldId id="278" r:id="rId15"/>
    <p:sldId id="279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88" r:id="rId35"/>
    <p:sldId id="283" r:id="rId36"/>
    <p:sldId id="289" r:id="rId37"/>
    <p:sldId id="290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Righteous" panose="020B0604020202020204" charset="0"/>
      <p:regular r:id="rId49"/>
    </p:embeddedFont>
    <p:embeddedFont>
      <p:font typeface="Roboto Condensed Light" panose="020B0604020202020204" charset="0"/>
      <p:regular r:id="rId50"/>
      <p:bold r:id="rId51"/>
      <p:italic r:id="rId52"/>
      <p:boldItalic r:id="rId53"/>
    </p:embeddedFont>
    <p:embeddedFont>
      <p:font typeface="Squada One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DA145064-64A5-4437-89A3-1224DCA6E8D3}">
          <p14:sldIdLst>
            <p14:sldId id="256"/>
            <p14:sldId id="257"/>
            <p14:sldId id="258"/>
          </p14:sldIdLst>
        </p14:section>
        <p14:section name="ATMEL" id="{314FA08D-5929-4D6B-AC02-C3AE24678D15}">
          <p14:sldIdLst>
            <p14:sldId id="259"/>
            <p14:sldId id="260"/>
          </p14:sldIdLst>
        </p14:section>
        <p14:section name="Moteur" id="{FB830BEA-004B-4F79-8D63-F9DC6EE795B9}">
          <p14:sldIdLst>
            <p14:sldId id="261"/>
            <p14:sldId id="262"/>
            <p14:sldId id="263"/>
            <p14:sldId id="264"/>
            <p14:sldId id="291"/>
            <p14:sldId id="265"/>
            <p14:sldId id="292"/>
            <p14:sldId id="266"/>
            <p14:sldId id="278"/>
            <p14:sldId id="279"/>
          </p14:sldIdLst>
        </p14:section>
        <p14:section name="Filtre" id="{8D13069A-0CFF-45B5-9746-D955AA99CC15}">
          <p14:sldIdLst>
            <p14:sldId id="267"/>
            <p14:sldId id="268"/>
          </p14:sldIdLst>
        </p14:section>
        <p14:section name="PID" id="{D653D4E0-24A6-47EC-930F-C2078EDD2272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Servomoteur + Capteur us" id="{7E78CAA8-338A-4F63-99CA-3B1FFA43E83D}">
          <p14:sldIdLst>
            <p14:sldId id="280"/>
            <p14:sldId id="281"/>
          </p14:sldIdLst>
        </p14:section>
        <p14:section name="Conclusion" id="{ECCF0000-3D11-48EE-9644-1278145EB574}">
          <p14:sldIdLst>
            <p14:sldId id="282"/>
          </p14:sldIdLst>
        </p14:section>
        <p14:section name="Zoom" id="{4E7B916C-BAE3-472C-A094-F5336F966754}">
          <p14:sldIdLst>
            <p14:sldId id="284"/>
            <p14:sldId id="285"/>
            <p14:sldId id="286"/>
            <p14:sldId id="287"/>
            <p14:sldId id="288"/>
            <p14:sldId id="283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ncent Cas" initials="" lastIdx="8" clrIdx="0"/>
  <p:cmAuthor id="1" name="Lou LAURENT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6" y="7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25T21:54:11.322" idx="1">
    <p:pos x="6000" y="0"/>
    <p:text>Rajouter les équations électromécaniques du moteur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25T21:58:37.546" idx="2">
    <p:pos x="6000" y="0"/>
    <p:text>Rajouter équation affilié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25T22:27:10.016" idx="3">
    <p:pos x="6000" y="0"/>
    <p:text>Rajouter équation affilié</p:text>
  </p:cm>
  <p:cm authorId="0" dt="2020-03-25T22:27:10.016" idx="4">
    <p:pos x="6000" y="0"/>
    <p:text>Ajouter Slide pour détermination de R et K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20T16:03:49.465" idx="5">
    <p:pos x="6000" y="0"/>
    <p:text>Rajouter Animation</p:text>
  </p:cm>
  <p:cm authorId="1" dt="2020-03-20T20:44:03.425" idx="1">
    <p:pos x="6000" y="100"/>
    <p:text>Correcteur → à mettre anglais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0T20:44:18.019" idx="2">
    <p:pos x="6000" y="0"/>
    <p:text>Idem slide précédente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25T22:36:47.453" idx="6">
    <p:pos x="6000" y="0"/>
    <p:text>Rajouter les réponses indicielles du moteur en fonction des Gains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27T12:12:03.045" idx="8">
    <p:pos x="883" y="990"/>
    <p:text>Rajouter animation zoom sur schéma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18935907f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18935907f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209ac10b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209ac10b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881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209ac10b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209ac10b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209ac10b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209ac10b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44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209ac10b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209ac10b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18935907f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18935907f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089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18935907f_0_1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18935907f_0_1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117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18935907f_0_1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18935907f_0_1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209ac10b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209ac10b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18935907f_0_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18935907f_0_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1ae7ba3b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1ae7ba3b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18935907f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18935907f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1.Introduction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2.Atmel Introduction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Timer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PWM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Pin Interruption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3.Motor control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Joystick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H-bridge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Sense détection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4.Collision detector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ultrasound sensor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servo motor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5.Conclusion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52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1ae7ba3b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1ae7ba3b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ae7ba3b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ae7ba3b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ae7ba3b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ae7ba3b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1ae7ba3b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1ae7ba3b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1ae7ba3b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1ae7ba3b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209ac10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209ac10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216fe909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216fe909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18935907f_0_1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18935907f_0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209ac10b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209ac10b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18935907f_0_1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18935907f_0_1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18935907f_0_1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18935907f_0_1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18935907f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18935907f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54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1ae7ba3b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1ae7ba3b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503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1ae7ba3b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1ae7ba3b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13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ae7ba3b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ae7ba3b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18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18935907f_0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18935907f_0_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8935907f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18935907f_0_1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8935907f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8935907f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18935907f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18935907f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18935907f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18935907f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18935907f_0_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18935907f_0_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7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2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5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 idx="7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3557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1826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3" hasCustomPrompt="1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5" hasCustomPrompt="1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6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7" hasCustomPrompt="1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8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9" hasCustomPrompt="1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3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  <p:sldLayoutId id="2147483666" r:id="rId16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comments" Target="../comments/commen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3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slide" Target="slide3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31.x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slide" Target="slide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comments" Target="../comments/commen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emf"/><Relationship Id="rId4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slide" Target="slide36.xml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slide" Target="slide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ctrTitle"/>
          </p:nvPr>
        </p:nvSpPr>
        <p:spPr>
          <a:xfrm flipH="1">
            <a:off x="1375400" y="2702950"/>
            <a:ext cx="66855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Experimental approach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By LAURENT Lou &amp; CASCA Thomas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Deduction</a:t>
            </a:r>
            <a:r>
              <a:rPr lang="fr-FR" dirty="0"/>
              <a:t> the </a:t>
            </a:r>
            <a:r>
              <a:rPr lang="fr-FR" dirty="0" err="1"/>
              <a:t>motor’s</a:t>
            </a:r>
            <a:r>
              <a:rPr lang="fr-FR" dirty="0"/>
              <a:t> </a:t>
            </a:r>
            <a:r>
              <a:rPr lang="fr-FR" dirty="0" err="1"/>
              <a:t>resistance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08CB9A-8E39-4DBF-99EA-12BB4EBC9E39}"/>
                  </a:ext>
                </a:extLst>
              </p:cNvPr>
              <p:cNvSpPr/>
              <p:nvPr/>
            </p:nvSpPr>
            <p:spPr>
              <a:xfrm>
                <a:off x="3143815" y="1613786"/>
                <a:ext cx="9940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20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𝑅𝑖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08CB9A-8E39-4DBF-99EA-12BB4EBC9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815" y="1613786"/>
                <a:ext cx="9940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87;p22">
                <a:extLst>
                  <a:ext uri="{FF2B5EF4-FFF2-40B4-BE49-F238E27FC236}">
                    <a16:creationId xmlns:a16="http://schemas.microsoft.com/office/drawing/2014/main" id="{966688DB-1E6D-4D9D-904F-8225256357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202" y="2979884"/>
                <a:ext cx="3588779" cy="355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285750" indent="-285750" algn="l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/>
                  <a:t>constant,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=12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1600" dirty="0"/>
                  <a:t> constant</a:t>
                </a:r>
              </a:p>
            </p:txBody>
          </p:sp>
        </mc:Choice>
        <mc:Fallback xmlns="">
          <p:sp>
            <p:nvSpPr>
              <p:cNvPr id="6" name="Google Shape;187;p22">
                <a:extLst>
                  <a:ext uri="{FF2B5EF4-FFF2-40B4-BE49-F238E27FC236}">
                    <a16:creationId xmlns:a16="http://schemas.microsoft.com/office/drawing/2014/main" id="{966688DB-1E6D-4D9D-904F-82252563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02" y="2979884"/>
                <a:ext cx="3588779" cy="355038"/>
              </a:xfrm>
              <a:prstGeom prst="rect">
                <a:avLst/>
              </a:prstGeom>
              <a:blipFill>
                <a:blip r:embed="rId4"/>
                <a:stretch>
                  <a:fillRect b="-293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87;p22">
                <a:extLst>
                  <a:ext uri="{FF2B5EF4-FFF2-40B4-BE49-F238E27FC236}">
                    <a16:creationId xmlns:a16="http://schemas.microsoft.com/office/drawing/2014/main" id="{2236544B-1D66-49D5-A8E1-4A9102DF9F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8545" y="2823967"/>
                <a:ext cx="1209963" cy="6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7" name="Google Shape;187;p22">
                <a:extLst>
                  <a:ext uri="{FF2B5EF4-FFF2-40B4-BE49-F238E27FC236}">
                    <a16:creationId xmlns:a16="http://schemas.microsoft.com/office/drawing/2014/main" id="{2236544B-1D66-49D5-A8E1-4A9102DF9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45" y="2823967"/>
                <a:ext cx="1209963" cy="670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F81FA6-6308-459B-96EB-FF3CC82486F3}"/>
                  </a:ext>
                </a:extLst>
              </p:cNvPr>
              <p:cNvSpPr/>
              <p:nvPr/>
            </p:nvSpPr>
            <p:spPr>
              <a:xfrm>
                <a:off x="3991834" y="1613786"/>
                <a:ext cx="5894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F81FA6-6308-459B-96EB-FF3CC8248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834" y="1613786"/>
                <a:ext cx="58940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B9B17-0510-47BE-8CB5-B63CE6FFCE83}"/>
                  </a:ext>
                </a:extLst>
              </p:cNvPr>
              <p:cNvSpPr/>
              <p:nvPr/>
            </p:nvSpPr>
            <p:spPr>
              <a:xfrm>
                <a:off x="4416709" y="1462848"/>
                <a:ext cx="801836" cy="700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fr-FR" sz="2000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fr-FR" sz="2000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B9B17-0510-47BE-8CB5-B63CE6FF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709" y="1462848"/>
                <a:ext cx="801836" cy="700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87;p22">
                <a:extLst>
                  <a:ext uri="{FF2B5EF4-FFF2-40B4-BE49-F238E27FC236}">
                    <a16:creationId xmlns:a16="http://schemas.microsoft.com/office/drawing/2014/main" id="{F416E287-F58B-43E6-A322-1032FFABF2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202" y="3781337"/>
                <a:ext cx="2868344" cy="355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285750" indent="-285750" algn="l">
                  <a:buFont typeface="Wingdings" panose="05000000000000000000" pitchFamily="2" charset="2"/>
                  <a:buChar char="v"/>
                </a:pPr>
                <a:r>
                  <a:rPr lang="fr-FR" sz="1600" b="0" dirty="0"/>
                  <a:t>Wheel lock</a:t>
                </a:r>
                <a14:m>
                  <m:oMath xmlns:m="http://schemas.openxmlformats.org/officeDocument/2006/math"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1" name="Google Shape;187;p22">
                <a:extLst>
                  <a:ext uri="{FF2B5EF4-FFF2-40B4-BE49-F238E27FC236}">
                    <a16:creationId xmlns:a16="http://schemas.microsoft.com/office/drawing/2014/main" id="{F416E287-F58B-43E6-A322-1032FFAB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02" y="3781337"/>
                <a:ext cx="2868344" cy="355038"/>
              </a:xfrm>
              <a:prstGeom prst="rect">
                <a:avLst/>
              </a:prstGeom>
              <a:blipFill>
                <a:blip r:embed="rId8"/>
                <a:stretch>
                  <a:fillRect b="-28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87;p22">
                <a:extLst>
                  <a:ext uri="{FF2B5EF4-FFF2-40B4-BE49-F238E27FC236}">
                    <a16:creationId xmlns:a16="http://schemas.microsoft.com/office/drawing/2014/main" id="{A552A14B-A3A6-40DC-9CB7-A98F501C1B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4488" y="3775885"/>
                <a:ext cx="1607127" cy="360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Roboto Condensed Light"/>
                  <a:buNone/>
                  <a:defRPr sz="1000" b="0" i="0" u="none" strike="noStrike" cap="none">
                    <a:solidFill>
                      <a:srgbClr val="FFFFFF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</a:rPr>
                        <m:t>kΩ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3" name="Google Shape;187;p22">
                <a:extLst>
                  <a:ext uri="{FF2B5EF4-FFF2-40B4-BE49-F238E27FC236}">
                    <a16:creationId xmlns:a16="http://schemas.microsoft.com/office/drawing/2014/main" id="{A552A14B-A3A6-40DC-9CB7-A98F501C1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488" y="3775885"/>
                <a:ext cx="1607127" cy="3604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2C1224-4C96-4868-BCA5-9D721F52C430}"/>
                  </a:ext>
                </a:extLst>
              </p:cNvPr>
              <p:cNvSpPr/>
              <p:nvPr/>
            </p:nvSpPr>
            <p:spPr>
              <a:xfrm>
                <a:off x="3143814" y="2301761"/>
                <a:ext cx="14374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0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5,1</m:t>
                      </m:r>
                      <m: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2C1224-4C96-4868-BCA5-9D721F52C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814" y="2301761"/>
                <a:ext cx="143742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4B424907-B211-4D5C-8A53-5098F89670C5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66845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Deduction</a:t>
            </a:r>
            <a:r>
              <a:rPr lang="fr-FR" dirty="0"/>
              <a:t> of </a:t>
            </a:r>
            <a:r>
              <a:rPr lang="fr-FR" dirty="0" err="1"/>
              <a:t>motor’s</a:t>
            </a:r>
            <a:r>
              <a:rPr lang="fr-FR" dirty="0"/>
              <a:t> constant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271D28C-5784-48CC-9C23-5B35721B15C6}"/>
                  </a:ext>
                </a:extLst>
              </p:cNvPr>
              <p:cNvSpPr/>
              <p:nvPr/>
            </p:nvSpPr>
            <p:spPr>
              <a:xfrm>
                <a:off x="3610729" y="1986975"/>
                <a:ext cx="149283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3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32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fr-FR" sz="32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3200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271D28C-5784-48CC-9C23-5B35721B1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729" y="1986975"/>
                <a:ext cx="14928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02BB0A-2D02-4FF5-BCB1-1F832DAE3C3E}"/>
                  </a:ext>
                </a:extLst>
              </p:cNvPr>
              <p:cNvSpPr/>
              <p:nvPr/>
            </p:nvSpPr>
            <p:spPr>
              <a:xfrm>
                <a:off x="2890291" y="2730143"/>
                <a:ext cx="4138582" cy="632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fr-FR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𝑚𝑜𝑦</m:t>
                          </m:r>
                        </m:sub>
                      </m:sSub>
                      <m:r>
                        <a:rPr lang="fr-FR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=0,209 </m:t>
                      </m:r>
                      <m:r>
                        <a:rPr lang="fr-FR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02BB0A-2D02-4FF5-BCB1-1F832DAE3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291" y="2730143"/>
                <a:ext cx="4138582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9E50E19E-689C-450D-9661-F75862440FF2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10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Deduction</a:t>
            </a:r>
            <a:r>
              <a:rPr lang="fr-FR" dirty="0"/>
              <a:t> of </a:t>
            </a:r>
            <a:r>
              <a:rPr lang="fr-FR" dirty="0" err="1"/>
              <a:t>motor’s</a:t>
            </a:r>
            <a:r>
              <a:rPr lang="fr-FR" dirty="0"/>
              <a:t> friction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B86C7B-B6B0-4A89-B4E2-6F6B7C562E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7" y="1474413"/>
            <a:ext cx="4514850" cy="3376930"/>
          </a:xfrm>
          <a:prstGeom prst="rect">
            <a:avLst/>
          </a:prstGeom>
          <a:ln>
            <a:noFill/>
          </a:ln>
          <a:effectLst>
            <a:outerShdw blurRad="228600" dist="139700" dir="1980000" algn="tl" rotWithShape="0">
              <a:schemeClr val="bg1">
                <a:alpha val="65000"/>
              </a:scheme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C963D2-9D86-49D3-9C68-59CD5878E068}"/>
                  </a:ext>
                </a:extLst>
              </p:cNvPr>
              <p:cNvSpPr/>
              <p:nvPr/>
            </p:nvSpPr>
            <p:spPr>
              <a:xfrm>
                <a:off x="5323476" y="2962823"/>
                <a:ext cx="26284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sz="2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C963D2-9D86-49D3-9C68-59CD5878E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76" y="2962823"/>
                <a:ext cx="2628432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6F42BA-47B5-4FE6-BA75-057BA6AF8BFA}"/>
                  </a:ext>
                </a:extLst>
              </p:cNvPr>
              <p:cNvSpPr/>
              <p:nvPr/>
            </p:nvSpPr>
            <p:spPr>
              <a:xfrm>
                <a:off x="5397578" y="1612799"/>
                <a:ext cx="2490169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m:rPr>
                          <m:sty m:val="p"/>
                        </m:rP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6F42BA-47B5-4FE6-BA75-057BA6AF8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78" y="1612799"/>
                <a:ext cx="2490169" cy="676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DFDD566-5400-4276-944E-829AC45C7B11}"/>
                  </a:ext>
                </a:extLst>
              </p:cNvPr>
              <p:cNvSpPr/>
              <p:nvPr/>
            </p:nvSpPr>
            <p:spPr>
              <a:xfrm>
                <a:off x="5323476" y="4451119"/>
                <a:ext cx="2475169" cy="403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fr-FR" sz="20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=6.79∗</m:t>
                    </m:r>
                    <m:sSup>
                      <m:sSupPr>
                        <m:ctrlPr>
                          <a:rPr lang="fr-FR" sz="20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  <m:r>
                      <a:rPr lang="fr-FR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a:rPr lang="fr-FR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fr-FR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.</m:t>
                    </m:r>
                    <m:r>
                      <a:rPr lang="fr-FR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fr-FR" sz="2000" dirty="0">
                    <a:solidFill>
                      <a:schemeClr val="bg2"/>
                    </a:solidFill>
                    <a:latin typeface="Calibri" panose="020F050202020403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fr-FR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DFDD566-5400-4276-944E-829AC45C7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76" y="4451119"/>
                <a:ext cx="2475169" cy="403637"/>
              </a:xfrm>
              <a:prstGeom prst="rect">
                <a:avLst/>
              </a:prstGeom>
              <a:blipFill>
                <a:blip r:embed="rId6"/>
                <a:stretch>
                  <a:fillRect l="-985" b="-151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3CEE9B-C067-487C-94EE-0C1A641A0F0D}"/>
                  </a:ext>
                </a:extLst>
              </p:cNvPr>
              <p:cNvSpPr/>
              <p:nvPr/>
            </p:nvSpPr>
            <p:spPr>
              <a:xfrm>
                <a:off x="5397578" y="2418557"/>
                <a:ext cx="188952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fr-FR" sz="20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>
                    <a:solidFill>
                      <a:schemeClr val="bg2"/>
                    </a:solidFill>
                  </a:rPr>
                  <a:t>constant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3CEE9B-C067-487C-94EE-0C1A641A0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78" y="2418557"/>
                <a:ext cx="1889524" cy="400110"/>
              </a:xfrm>
              <a:prstGeom prst="rect">
                <a:avLst/>
              </a:prstGeom>
              <a:blipFill>
                <a:blip r:embed="rId7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8A27B8-BF98-4392-95BC-D247308CAFAA}"/>
                  </a:ext>
                </a:extLst>
              </p:cNvPr>
              <p:cNvSpPr/>
              <p:nvPr/>
            </p:nvSpPr>
            <p:spPr>
              <a:xfrm>
                <a:off x="5323476" y="4036297"/>
                <a:ext cx="17320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=0.0206 </m:t>
                      </m:r>
                      <m:r>
                        <a:rPr lang="fr-FR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fr-FR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8A27B8-BF98-4392-95BC-D247308CA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76" y="4036297"/>
                <a:ext cx="173201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C02D24-90B2-4290-A589-E7EFE47223AB}"/>
                  </a:ext>
                </a:extLst>
              </p:cNvPr>
              <p:cNvSpPr/>
              <p:nvPr/>
            </p:nvSpPr>
            <p:spPr>
              <a:xfrm>
                <a:off x="5323476" y="3474943"/>
                <a:ext cx="1019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1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𝑘𝑖</m:t>
                      </m:r>
                    </m:oMath>
                  </m:oMathPara>
                </a14:m>
                <a:endParaRPr lang="fr-FR" sz="1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C02D24-90B2-4290-A589-E7EFE4722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76" y="3474943"/>
                <a:ext cx="1019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C4BC9872-3555-4854-ADA8-3618B813771E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04084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6987B1A-C2A2-4811-88E7-0F1BB05591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1" y="1283278"/>
            <a:ext cx="4904201" cy="375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  <a:softEdge rad="31750"/>
          </a:effectLst>
        </p:spPr>
      </p:pic>
      <p:sp>
        <p:nvSpPr>
          <p:cNvPr id="256" name="Google Shape;256;p28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Deduction</a:t>
            </a:r>
            <a:r>
              <a:rPr lang="fr-FR" dirty="0"/>
              <a:t> of </a:t>
            </a:r>
            <a:r>
              <a:rPr lang="fr-FR" dirty="0" err="1"/>
              <a:t>inertia</a:t>
            </a:r>
            <a:r>
              <a:rPr lang="fr-FR" dirty="0"/>
              <a:t> moment</a:t>
            </a:r>
            <a:endParaRPr dirty="0"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42" y="1325791"/>
            <a:ext cx="4904201" cy="3667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8C0201-9F6F-40F3-ACAF-E0F56261EF14}"/>
                  </a:ext>
                </a:extLst>
              </p:cNvPr>
              <p:cNvSpPr/>
              <p:nvPr/>
            </p:nvSpPr>
            <p:spPr>
              <a:xfrm>
                <a:off x="5859396" y="1815999"/>
                <a:ext cx="2490169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m:rPr>
                          <m:sty m:val="p"/>
                        </m:rPr>
                        <a:rPr lang="fr-FR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8C0201-9F6F-40F3-ACAF-E0F56261E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96" y="1815999"/>
                <a:ext cx="2490169" cy="676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945A41-9CCA-4D05-9CA5-E69EE00031E1}"/>
                  </a:ext>
                </a:extLst>
              </p:cNvPr>
              <p:cNvSpPr/>
              <p:nvPr/>
            </p:nvSpPr>
            <p:spPr>
              <a:xfrm>
                <a:off x="4793833" y="3137333"/>
                <a:ext cx="4771272" cy="765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sz="16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fr-F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sz="16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fr-F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fr-FR" sz="16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sz="16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f>
                            <m:fPr>
                              <m:ctrlPr>
                                <a:rPr lang="fr-F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16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fr-F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den>
                      </m:f>
                      <m:r>
                        <a:rPr lang="fr-FR" sz="16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=1.37∗</m:t>
                      </m:r>
                      <m:sSup>
                        <m:sSupPr>
                          <m:ctrlPr>
                            <a:rPr lang="fr-F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6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fr-FR" sz="16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fr-FR" sz="16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16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fr-FR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945A41-9CCA-4D05-9CA5-E69EE0003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33" y="3137333"/>
                <a:ext cx="4771272" cy="765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E7EA11C2-4D95-43CA-BC63-17B9242506FF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12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Joystick</a:t>
            </a:r>
            <a:endParaRPr/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50" y="1846024"/>
            <a:ext cx="3481651" cy="261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225" y="1499038"/>
            <a:ext cx="4381500" cy="3305175"/>
          </a:xfrm>
          <a:prstGeom prst="rect">
            <a:avLst/>
          </a:prstGeom>
          <a:ln>
            <a:noFill/>
          </a:ln>
          <a:effectLst>
            <a:outerShdw blurRad="685800" dist="139700" dir="2700000" algn="tl" rotWithShape="0">
              <a:schemeClr val="bg1">
                <a:alpha val="65000"/>
              </a:scheme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CB6549-C4DD-4DCF-8B36-98EA1A1243A4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5763345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H-bridges</a:t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00" y="1616850"/>
            <a:ext cx="3719899" cy="3125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FB7F31EB-0D50-4FB5-902B-B6D0227D9A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04635"/>
                  </p:ext>
                </p:extLst>
              </p:nvPr>
            </p:nvGraphicFramePr>
            <p:xfrm>
              <a:off x="4032721" y="1616850"/>
              <a:ext cx="5204934" cy="3242572"/>
            </p:xfrm>
            <a:graphic>
              <a:graphicData uri="http://schemas.microsoft.com/office/powerpoint/2016/slidezoom">
                <pslz:sldZm>
                  <pslz:sldZmObj sldId="290" cId="3940682854">
                    <pslz:zmPr id="{2E7D4DE0-7C9A-4E1C-AF76-519A07C19F80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04934" cy="324257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B7F31EB-0D50-4FB5-902B-B6D0227D9A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721" y="1616850"/>
                <a:ext cx="5204934" cy="324257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2AFCA7EB-0DB6-48C9-A110-BEF10C18B024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2844158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Filter 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50" y="1571925"/>
            <a:ext cx="4350875" cy="3266775"/>
          </a:xfrm>
          <a:prstGeom prst="rect">
            <a:avLst/>
          </a:prstGeom>
          <a:ln>
            <a:noFill/>
          </a:ln>
          <a:effectLst>
            <a:outerShdw blurRad="749300" dist="139700" dir="2700000" algn="tl" rotWithShape="0">
              <a:schemeClr val="bg1">
                <a:alpha val="65000"/>
              </a:schemeClr>
            </a:outerShdw>
            <a:softEdge rad="31750"/>
          </a:effec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Zoom de diapositive 9">
                <a:extLst>
                  <a:ext uri="{FF2B5EF4-FFF2-40B4-BE49-F238E27FC236}">
                    <a16:creationId xmlns:a16="http://schemas.microsoft.com/office/drawing/2014/main" id="{F28F34B5-175C-42FE-9E7B-3708F5994F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986053"/>
                  </p:ext>
                </p:extLst>
              </p:nvPr>
            </p:nvGraphicFramePr>
            <p:xfrm>
              <a:off x="3695967" y="534423"/>
              <a:ext cx="6329798" cy="5341777"/>
            </p:xfrm>
            <a:graphic>
              <a:graphicData uri="http://schemas.microsoft.com/office/powerpoint/2016/slidezoom">
                <pslz:sldZm>
                  <pslz:sldZmObj sldId="285" cId="2479322966">
                    <pslz:zmPr id="{B826D918-1EA2-450A-B92B-64272B8BB3B9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29798" cy="53417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Zoom de diapositive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28F34B5-175C-42FE-9E7B-3708F5994F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5967" y="534423"/>
                <a:ext cx="6329798" cy="53417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BBBCC8FC-4ACD-45A6-989B-9338505F497D}"/>
              </a:ext>
            </a:extLst>
          </p:cNvPr>
          <p:cNvSpPr txBox="1"/>
          <p:nvPr/>
        </p:nvSpPr>
        <p:spPr>
          <a:xfrm>
            <a:off x="8525163" y="4838700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15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Filter </a:t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950" y="1132025"/>
            <a:ext cx="4884425" cy="3667375"/>
          </a:xfrm>
          <a:prstGeom prst="rect">
            <a:avLst/>
          </a:prstGeom>
          <a:ln>
            <a:noFill/>
          </a:ln>
          <a:effectLst>
            <a:outerShdw blurRad="139700" dist="139700" dir="2700000" algn="tl" rotWithShape="0">
              <a:schemeClr val="tx1">
                <a:alpha val="65000"/>
              </a:schemeClr>
            </a:outerShdw>
            <a:softEdge rad="3175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8C5CFA6-015F-4970-9771-401BA617E0FE}"/>
              </a:ext>
            </a:extLst>
          </p:cNvPr>
          <p:cNvSpPr txBox="1"/>
          <p:nvPr/>
        </p:nvSpPr>
        <p:spPr>
          <a:xfrm>
            <a:off x="8525163" y="4731530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16</a:t>
            </a: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PID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13" y="229450"/>
            <a:ext cx="5387874" cy="2148000"/>
          </a:xfrm>
          <a:prstGeom prst="rect">
            <a:avLst/>
          </a:prstGeom>
          <a:ln>
            <a:noFill/>
          </a:ln>
          <a:effectLst>
            <a:outerShdw blurRad="317500" dist="139700" dir="2700000" algn="tl" rotWithShape="0">
              <a:schemeClr val="bg1">
                <a:alpha val="80000"/>
              </a:schemeClr>
            </a:outerShdw>
          </a:effectLst>
        </p:spPr>
      </p:pic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569" y="2766051"/>
            <a:ext cx="6081275" cy="1697100"/>
          </a:xfrm>
          <a:prstGeom prst="rect">
            <a:avLst/>
          </a:prstGeom>
          <a:ln>
            <a:noFill/>
          </a:ln>
          <a:effectLst>
            <a:outerShdw blurRad="736600" dist="139700" dir="2700000" algn="tl" rotWithShape="0">
              <a:schemeClr val="bg1">
                <a:alpha val="82000"/>
              </a:scheme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C0C09A4-9695-4DE3-88FF-CE5BF9AA9D3F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17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PID Simulation</a:t>
            </a:r>
            <a:endParaRPr/>
          </a:p>
        </p:txBody>
      </p:sp>
      <p:pic>
        <p:nvPicPr>
          <p:cNvPr id="283" name="Google Shape;283;p32" descr="Kp.(1+Ki.\frac{1}{p}+Kd.\frac{1}{1+\frac{1}{p}})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098" y="1557325"/>
            <a:ext cx="373529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974" y="2571750"/>
            <a:ext cx="2430175" cy="22423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57D9036-FDE1-4EEA-A48E-A8E2E6464421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18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OF CONTENTS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Fast introduction of the main goal of this project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 idx="9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Motor control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3"/>
          </p:nvPr>
        </p:nvSpPr>
        <p:spPr>
          <a:xfrm>
            <a:off x="2051800" y="4048600"/>
            <a:ext cx="19065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 show how we used the Joystick, H-bridge, Sense detection and modelization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idx="13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ATMEL introduction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Introduce the differents functions and registers</a:t>
            </a: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14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Collision detector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7"/>
          </p:nvPr>
        </p:nvSpPr>
        <p:spPr>
          <a:xfrm>
            <a:off x="5185700" y="4048600"/>
            <a:ext cx="19065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Description of Map processing by using servo motor and ultrasond sensor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 idx="15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7ABA48-CDB6-44E2-AA41-FC4EE3254C20}"/>
              </a:ext>
            </a:extLst>
          </p:cNvPr>
          <p:cNvSpPr txBox="1"/>
          <p:nvPr/>
        </p:nvSpPr>
        <p:spPr>
          <a:xfrm>
            <a:off x="8414327" y="4543605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618610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PID Simulation</a:t>
            </a: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ECFB7961-E29E-4512-A64A-1194432295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0651040"/>
                  </p:ext>
                </p:extLst>
              </p:nvPr>
            </p:nvGraphicFramePr>
            <p:xfrm>
              <a:off x="1904995" y="1407695"/>
              <a:ext cx="5334009" cy="3735805"/>
            </p:xfrm>
            <a:graphic>
              <a:graphicData uri="http://schemas.microsoft.com/office/powerpoint/2016/slidezoom">
                <pslz:sldZm>
                  <pslz:sldZmObj sldId="286" cId="725512702">
                    <pslz:zmPr id="{7FAFBE82-8BCB-42E1-876E-0E325921BA22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34009" cy="37358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CFB7961-E29E-4512-A64A-1194432295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995" y="1407695"/>
                <a:ext cx="5334009" cy="37358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4EBB46D2-6C77-4E27-B235-DFD59000ABBC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19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PID Simulation</a:t>
            </a: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43A15C96-1B91-499A-A273-6689E3A44F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5264960"/>
                  </p:ext>
                </p:extLst>
              </p:nvPr>
            </p:nvGraphicFramePr>
            <p:xfrm>
              <a:off x="17072" y="961647"/>
              <a:ext cx="5949975" cy="4364658"/>
            </p:xfrm>
            <a:graphic>
              <a:graphicData uri="http://schemas.microsoft.com/office/powerpoint/2016/slidezoom">
                <pslz:sldZm>
                  <pslz:sldZmObj sldId="287" cId="521096100">
                    <pslz:zmPr id="{2CD76883-E2D3-4602-9838-38EAC663EB17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49975" cy="436465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3A15C96-1B91-499A-A273-6689E3A44F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72" y="961647"/>
                <a:ext cx="5949975" cy="436465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0059FBA-1176-4D1D-AB4A-FF2F8D8D6A5B}"/>
                  </a:ext>
                </a:extLst>
              </p:cNvPr>
              <p:cNvSpPr txBox="1"/>
              <p:nvPr/>
            </p:nvSpPr>
            <p:spPr>
              <a:xfrm>
                <a:off x="6163227" y="2621973"/>
                <a:ext cx="22315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𝐶𝑜𝑟𝑟𝑒𝑐𝑡𝑜𝑟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𝐾𝑝</m:t>
                      </m:r>
                    </m:oMath>
                  </m:oMathPara>
                </a14:m>
                <a:endParaRPr lang="fr-FR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0059FBA-1176-4D1D-AB4A-FF2F8D8D6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227" y="2621973"/>
                <a:ext cx="2231573" cy="307777"/>
              </a:xfrm>
              <a:prstGeom prst="rect">
                <a:avLst/>
              </a:prstGeom>
              <a:blipFill>
                <a:blip r:embed="rId6"/>
                <a:stretch>
                  <a:fillRect l="-1913" r="-3005" b="-352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921A01ED-B2AB-4096-9547-4EA47904AF69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20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PID Simulation</a:t>
            </a: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BEA0D37D-9A7A-4BE4-B046-DA807E8D3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440490"/>
                  </p:ext>
                </p:extLst>
              </p:nvPr>
            </p:nvGraphicFramePr>
            <p:xfrm>
              <a:off x="325289" y="1287231"/>
              <a:ext cx="4776100" cy="3647931"/>
            </p:xfrm>
            <a:graphic>
              <a:graphicData uri="http://schemas.microsoft.com/office/powerpoint/2016/slidezoom">
                <pslz:sldZm>
                  <pslz:sldZmObj sldId="288" cId="2402345312">
                    <pslz:zmPr id="{ED391060-4C65-4884-BAEE-42E7369F0C41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76100" cy="364793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diapositive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EA0D37D-9A7A-4BE4-B046-DA807E8D3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289" y="1287231"/>
                <a:ext cx="4776100" cy="364793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6FDABB3-9C27-40CB-97A9-3F9FB8BAE8A2}"/>
                  </a:ext>
                </a:extLst>
              </p:cNvPr>
              <p:cNvSpPr txBox="1"/>
              <p:nvPr/>
            </p:nvSpPr>
            <p:spPr>
              <a:xfrm>
                <a:off x="5415600" y="2571750"/>
                <a:ext cx="3403111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𝐶𝑜𝑟𝑟𝑒𝑐𝑡𝑜𝑟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𝐾𝑝</m:t>
                      </m:r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𝐾𝑖</m:t>
                      </m:r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6FDABB3-9C27-40CB-97A9-3F9FB8BAE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600" y="2571750"/>
                <a:ext cx="3403111" cy="6300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6FF680E3-EECF-4771-854C-B6AEEB306456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21</a:t>
            </a: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PID Simulation</a:t>
            </a:r>
            <a:endParaRPr/>
          </a:p>
        </p:txBody>
      </p:sp>
      <p:pic>
        <p:nvPicPr>
          <p:cNvPr id="313" name="Google Shape;313;p36" descr="Kp.(1+Ki.\frac{1}{p}+Kd.\frac{1}{1+\frac{1}{p}})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278" y="3122058"/>
            <a:ext cx="3735294" cy="635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452AB692-A4A9-499B-85E4-76AB0BF601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6482914"/>
                  </p:ext>
                </p:extLst>
              </p:nvPr>
            </p:nvGraphicFramePr>
            <p:xfrm>
              <a:off x="-100" y="1335506"/>
              <a:ext cx="4900378" cy="3807994"/>
            </p:xfrm>
            <a:graphic>
              <a:graphicData uri="http://schemas.microsoft.com/office/powerpoint/2016/slidezoom">
                <pslz:sldZm>
                  <pslz:sldZmObj sldId="289" cId="4040054881">
                    <pslz:zmPr id="{295A2C37-C27E-444A-AA1B-1CD7C4B8E903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00378" cy="380799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52AB692-A4A9-499B-85E4-76AB0BF601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00" y="1335506"/>
                <a:ext cx="4900378" cy="380799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107122-2FB2-4A38-BFFB-09F799D20603}"/>
                  </a:ext>
                </a:extLst>
              </p:cNvPr>
              <p:cNvSpPr/>
              <p:nvPr/>
            </p:nvSpPr>
            <p:spPr>
              <a:xfrm>
                <a:off x="5758097" y="2371695"/>
                <a:ext cx="20196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𝐶𝑜𝑟𝑟𝑒𝑐𝑡𝑜𝑟</m:t>
                      </m:r>
                      <m:d>
                        <m:dPr>
                          <m:ctrlP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fr-FR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107122-2FB2-4A38-BFFB-09F799D20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97" y="2371695"/>
                <a:ext cx="2019655" cy="400110"/>
              </a:xfrm>
              <a:prstGeom prst="rect">
                <a:avLst/>
              </a:prstGeom>
              <a:blipFill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B785419F-87FA-41A8-A4B1-158FD28806B2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22</a:t>
            </a: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PID Simulation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873" y="1589488"/>
            <a:ext cx="2952750" cy="2767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11B55EB-D9D8-4D9D-A36A-35E4CA705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77" y="1589488"/>
            <a:ext cx="5033241" cy="2710760"/>
          </a:xfrm>
          <a:prstGeom prst="rect">
            <a:avLst/>
          </a:prstGeom>
          <a:ln>
            <a:noFill/>
          </a:ln>
          <a:effectLst>
            <a:outerShdw blurRad="774700" dist="139700" dir="2700000" algn="tl" rotWithShape="0">
              <a:schemeClr val="bg1">
                <a:alpha val="65000"/>
              </a:schemeClr>
            </a:outerShdw>
            <a:softEdge rad="3175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1F70B62-6918-4699-BA4B-D67D5B006573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23</a:t>
            </a:r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Experimental PID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9400"/>
            <a:ext cx="4262350" cy="3192275"/>
          </a:xfrm>
          <a:prstGeom prst="rect">
            <a:avLst/>
          </a:prstGeom>
          <a:ln>
            <a:noFill/>
          </a:ln>
          <a:effectLst>
            <a:outerShdw blurRad="1117600" dist="139700" dir="2700000" algn="tl" rotWithShape="0">
              <a:schemeClr val="bg1">
                <a:alpha val="65000"/>
              </a:schemeClr>
            </a:outerShdw>
            <a:softEdge rad="31750"/>
          </a:effectLst>
        </p:spPr>
      </p:pic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86715"/>
            <a:ext cx="4262350" cy="3189885"/>
          </a:xfrm>
          <a:prstGeom prst="rect">
            <a:avLst/>
          </a:prstGeom>
          <a:ln>
            <a:noFill/>
          </a:ln>
          <a:effectLst>
            <a:outerShdw blurRad="609600" dist="1397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C9D5F3-86C6-4A5A-9151-1BA0E659A5F9}"/>
              </a:ext>
            </a:extLst>
          </p:cNvPr>
          <p:cNvSpPr txBox="1"/>
          <p:nvPr/>
        </p:nvSpPr>
        <p:spPr>
          <a:xfrm>
            <a:off x="8524931" y="472204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24</a:t>
            </a:r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Experimental PID</a:t>
            </a:r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400" y="1332300"/>
            <a:ext cx="4782100" cy="3581175"/>
          </a:xfrm>
          <a:prstGeom prst="rect">
            <a:avLst/>
          </a:prstGeom>
          <a:ln>
            <a:noFill/>
          </a:ln>
          <a:effectLst>
            <a:outerShdw blurRad="825500" dist="139700" dir="2700000" algn="tl" rotWithShape="0">
              <a:schemeClr val="bg1">
                <a:alpha val="65000"/>
              </a:schemeClr>
            </a:outerShdw>
            <a:softEdge rad="3175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D157DC4-6940-48F4-AD02-B16C9E589D30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25</a:t>
            </a:r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Collision detector</a:t>
            </a:r>
            <a:endParaRPr/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700" y="1572350"/>
            <a:ext cx="5734050" cy="2867025"/>
          </a:xfrm>
          <a:prstGeom prst="rect">
            <a:avLst/>
          </a:prstGeom>
          <a:ln>
            <a:noFill/>
          </a:ln>
          <a:effectLst>
            <a:outerShdw blurRad="571500" dist="1397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5852E9-D065-4F20-A0B8-701716D00639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26</a:t>
            </a: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Collision detector</a:t>
            </a:r>
            <a:endParaRPr/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00" y="1469218"/>
            <a:ext cx="4419600" cy="3311032"/>
          </a:xfrm>
          <a:prstGeom prst="rect">
            <a:avLst/>
          </a:prstGeom>
          <a:ln>
            <a:noFill/>
          </a:ln>
          <a:effectLst>
            <a:outerShdw blurRad="520700" dist="139700" dir="2700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451" y="1469218"/>
            <a:ext cx="4323949" cy="3246550"/>
          </a:xfrm>
          <a:prstGeom prst="rect">
            <a:avLst/>
          </a:prstGeom>
          <a:ln>
            <a:noFill/>
          </a:ln>
          <a:effectLst>
            <a:outerShdw blurRad="736600" dist="1397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5DB29C-D185-4F77-8A6F-89E956276414}"/>
              </a:ext>
            </a:extLst>
          </p:cNvPr>
          <p:cNvSpPr txBox="1"/>
          <p:nvPr/>
        </p:nvSpPr>
        <p:spPr>
          <a:xfrm>
            <a:off x="8536936" y="482327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27</a:t>
            </a:r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THANKS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 flipH="1">
            <a:off x="749175" y="500825"/>
            <a:ext cx="6125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4294967295"/>
          </p:nvPr>
        </p:nvSpPr>
        <p:spPr>
          <a:xfrm>
            <a:off x="5126250" y="1788900"/>
            <a:ext cx="19566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/>
              <a:t>Build a Robot by using a ATMEL 328P Processor </a:t>
            </a:r>
            <a:endParaRPr sz="12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4294967295"/>
          </p:nvPr>
        </p:nvSpPr>
        <p:spPr>
          <a:xfrm>
            <a:off x="5141150" y="3552825"/>
            <a:ext cx="1956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dirty="0"/>
              <a:t>Understand how to control motor with modelisation and low level programming</a:t>
            </a:r>
            <a:endParaRPr sz="12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ctrTitle" idx="4294967295"/>
          </p:nvPr>
        </p:nvSpPr>
        <p:spPr>
          <a:xfrm>
            <a:off x="1216120" y="2247223"/>
            <a:ext cx="12477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SOLUTION</a:t>
            </a:r>
            <a:endParaRPr sz="1800"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4294967295"/>
          </p:nvPr>
        </p:nvSpPr>
        <p:spPr>
          <a:xfrm>
            <a:off x="1233600" y="2679625"/>
            <a:ext cx="2044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/>
              <a:t>Design circuits and program with integred processor functions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147" name="Google Shape;147;p20"/>
          <p:cNvSpPr txBox="1">
            <a:spLocks noGrp="1"/>
          </p:cNvSpPr>
          <p:nvPr>
            <p:ph type="ctrTitle" idx="4294967295"/>
          </p:nvPr>
        </p:nvSpPr>
        <p:spPr>
          <a:xfrm>
            <a:off x="5835159" y="1351118"/>
            <a:ext cx="12477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CHALLENGE</a:t>
            </a:r>
            <a:endParaRPr sz="1800"/>
          </a:p>
        </p:txBody>
      </p:sp>
      <p:sp>
        <p:nvSpPr>
          <p:cNvPr id="148" name="Google Shape;148;p20"/>
          <p:cNvSpPr txBox="1">
            <a:spLocks noGrp="1"/>
          </p:cNvSpPr>
          <p:nvPr>
            <p:ph type="ctrTitle" idx="4294967295"/>
          </p:nvPr>
        </p:nvSpPr>
        <p:spPr>
          <a:xfrm>
            <a:off x="5850059" y="3137893"/>
            <a:ext cx="12477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</a:rPr>
              <a:t>Goals</a:t>
            </a:r>
            <a:endParaRPr sz="1800"/>
          </a:p>
        </p:txBody>
      </p:sp>
      <p:grpSp>
        <p:nvGrpSpPr>
          <p:cNvPr id="149" name="Google Shape;149;p20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150" name="Google Shape;150;p20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" name="Google Shape;152;p20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3" name="Google Shape;153;p20"/>
          <p:cNvGrpSpPr/>
          <p:nvPr/>
        </p:nvGrpSpPr>
        <p:grpSpPr>
          <a:xfrm>
            <a:off x="1233611" y="2400338"/>
            <a:ext cx="3780764" cy="1103532"/>
            <a:chOff x="1674288" y="2673044"/>
            <a:chExt cx="3213023" cy="937819"/>
          </a:xfrm>
        </p:grpSpPr>
        <p:sp>
          <p:nvSpPr>
            <p:cNvPr id="154" name="Google Shape;154;p20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6" name="Google Shape;156;p20"/>
            <p:cNvCxnSpPr/>
            <p:nvPr/>
          </p:nvCxnSpPr>
          <p:spPr>
            <a:xfrm flipH="1">
              <a:off x="1674288" y="2914950"/>
              <a:ext cx="2401500" cy="322200"/>
            </a:xfrm>
            <a:prstGeom prst="bentConnector3">
              <a:avLst>
                <a:gd name="adj1" fmla="val 99999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7" name="Google Shape;157;p20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158" name="Google Shape;158;p20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0" name="Google Shape;160;p20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116" y="1804157"/>
            <a:ext cx="482200" cy="48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0"/>
          <p:cNvGrpSpPr/>
          <p:nvPr/>
        </p:nvGrpSpPr>
        <p:grpSpPr>
          <a:xfrm>
            <a:off x="4327014" y="2746836"/>
            <a:ext cx="426526" cy="408110"/>
            <a:chOff x="-44528075" y="1982825"/>
            <a:chExt cx="300900" cy="301700"/>
          </a:xfrm>
        </p:grpSpPr>
        <p:sp>
          <p:nvSpPr>
            <p:cNvPr id="163" name="Google Shape;163;p20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3803210" y="3617887"/>
            <a:ext cx="430037" cy="486425"/>
            <a:chOff x="-48237000" y="2342650"/>
            <a:chExt cx="256800" cy="300225"/>
          </a:xfrm>
        </p:grpSpPr>
        <p:sp>
          <p:nvSpPr>
            <p:cNvPr id="171" name="Google Shape;171;p20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5FEA4F4C-3AFF-4B3F-BE39-B3C9CA1B679F}"/>
              </a:ext>
            </a:extLst>
          </p:cNvPr>
          <p:cNvSpPr txBox="1"/>
          <p:nvPr/>
        </p:nvSpPr>
        <p:spPr>
          <a:xfrm>
            <a:off x="8414327" y="4543605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2</a:t>
            </a: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39;p25">
            <a:extLst>
              <a:ext uri="{FF2B5EF4-FFF2-40B4-BE49-F238E27FC236}">
                <a16:creationId xmlns:a16="http://schemas.microsoft.com/office/drawing/2014/main" id="{91AB9E8D-AA22-4334-B7B1-EE07C86E2B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75" y="0"/>
            <a:ext cx="7037243" cy="5143500"/>
          </a:xfrm>
          <a:prstGeom prst="rect">
            <a:avLst/>
          </a:prstGeom>
          <a:ln>
            <a:noFill/>
          </a:ln>
          <a:effectLst>
            <a:outerShdw blurRad="3937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010739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69075D-E98F-4759-B9D6-4E9CB09E7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3782"/>
          <a:stretch/>
        </p:blipFill>
        <p:spPr bwMode="auto">
          <a:xfrm>
            <a:off x="1215190" y="0"/>
            <a:ext cx="6628842" cy="5138540"/>
          </a:xfrm>
          <a:prstGeom prst="rect">
            <a:avLst/>
          </a:prstGeom>
          <a:ln>
            <a:noFill/>
          </a:ln>
          <a:effectLst>
            <a:outerShdw blurRad="952500" dist="139700" dir="2700000" algn="tl" rotWithShape="0">
              <a:schemeClr val="bg1">
                <a:alpha val="65000"/>
              </a:schemeClr>
            </a:outerShdw>
            <a:softEdge rad="3175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932296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654581B-AAEA-4FFC-9DCA-BF95806604D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3555"/>
          <a:stretch/>
        </p:blipFill>
        <p:spPr bwMode="auto">
          <a:xfrm>
            <a:off x="962526" y="0"/>
            <a:ext cx="673768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551270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DF96057-AC7C-4B6E-833A-076E94C45CB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" b="1952"/>
          <a:stretch/>
        </p:blipFill>
        <p:spPr bwMode="auto">
          <a:xfrm>
            <a:off x="842211" y="0"/>
            <a:ext cx="714675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109610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FA8EF8FD-F241-4C00-BE1F-9481B022C7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9338756"/>
                  </p:ext>
                </p:extLst>
              </p:nvPr>
            </p:nvGraphicFramePr>
            <p:xfrm>
              <a:off x="868019" y="-300789"/>
              <a:ext cx="7876428" cy="6015927"/>
            </p:xfrm>
            <a:graphic>
              <a:graphicData uri="http://schemas.microsoft.com/office/powerpoint/2016/slidezoom">
                <pslz:sldZm>
                  <pslz:sldZmObj sldId="283" cId="2431482418">
                    <pslz:zmPr id="{A20AC2B6-BF02-444A-B062-03B293F8BBA1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76428" cy="601592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A8EF8FD-F241-4C00-BE1F-9481B022C7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019" y="-300789"/>
                <a:ext cx="7876428" cy="601592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34531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68" y="-23321"/>
            <a:ext cx="6605337" cy="516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3148241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8CCF373-5789-4A05-B37F-2F64AA91D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53" y="0"/>
            <a:ext cx="688469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4005488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47;p41">
            <a:extLst>
              <a:ext uri="{FF2B5EF4-FFF2-40B4-BE49-F238E27FC236}">
                <a16:creationId xmlns:a16="http://schemas.microsoft.com/office/drawing/2014/main" id="{AAC1D9B5-3AE7-4198-B577-4A06596C8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691" y="360948"/>
            <a:ext cx="8120618" cy="467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06828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458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ATMEL Introduction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657225" y="1462688"/>
            <a:ext cx="3505201" cy="2218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4">
            <a:alphaModFix/>
          </a:blip>
          <a:srcRect l="12019" t="19309" r="3457" b="21350"/>
          <a:stretch/>
        </p:blipFill>
        <p:spPr>
          <a:xfrm>
            <a:off x="4572000" y="1590688"/>
            <a:ext cx="3952875" cy="196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177035D-DE9B-4314-A214-36DCC0F03202}"/>
              </a:ext>
            </a:extLst>
          </p:cNvPr>
          <p:cNvSpPr txBox="1"/>
          <p:nvPr/>
        </p:nvSpPr>
        <p:spPr>
          <a:xfrm>
            <a:off x="8432800" y="4617496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3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ctrTitle" idx="4"/>
          </p:nvPr>
        </p:nvSpPr>
        <p:spPr>
          <a:xfrm>
            <a:off x="3082200" y="1813725"/>
            <a:ext cx="23847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PIN interruptions</a:t>
            </a: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1"/>
          </p:nvPr>
        </p:nvSpPr>
        <p:spPr>
          <a:xfrm>
            <a:off x="854680" y="302561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/>
              <a:t>Register used :</a:t>
            </a:r>
            <a:endParaRPr sz="1200" b="1" dirty="0"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2"/>
          </p:nvPr>
        </p:nvSpPr>
        <p:spPr>
          <a:xfrm>
            <a:off x="3231755" y="302562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2"/>
                </a:solidFill>
              </a:rPr>
              <a:t>Register used :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89" name="Google Shape;189;p22"/>
          <p:cNvSpPr txBox="1">
            <a:spLocks noGrp="1"/>
          </p:cNvSpPr>
          <p:nvPr>
            <p:ph type="ctrTitle"/>
          </p:nvPr>
        </p:nvSpPr>
        <p:spPr>
          <a:xfrm flipH="1">
            <a:off x="3667100" y="507400"/>
            <a:ext cx="47277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Atmel Fonction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ctrTitle" idx="3"/>
          </p:nvPr>
        </p:nvSpPr>
        <p:spPr>
          <a:xfrm>
            <a:off x="781500" y="1813725"/>
            <a:ext cx="23007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Timers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ctrTitle" idx="4"/>
          </p:nvPr>
        </p:nvSpPr>
        <p:spPr>
          <a:xfrm>
            <a:off x="5459275" y="1934750"/>
            <a:ext cx="23847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PWM</a:t>
            </a:r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2"/>
          </p:nvPr>
        </p:nvSpPr>
        <p:spPr>
          <a:xfrm>
            <a:off x="5608830" y="302562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2"/>
                </a:solidFill>
              </a:rPr>
              <a:t>Register used :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grpSp>
        <p:nvGrpSpPr>
          <p:cNvPr id="193" name="Google Shape;193;p22"/>
          <p:cNvGrpSpPr/>
          <p:nvPr/>
        </p:nvGrpSpPr>
        <p:grpSpPr>
          <a:xfrm>
            <a:off x="1653190" y="2381603"/>
            <a:ext cx="557318" cy="564540"/>
            <a:chOff x="-65129950" y="2646800"/>
            <a:chExt cx="311125" cy="317425"/>
          </a:xfrm>
        </p:grpSpPr>
        <p:sp>
          <p:nvSpPr>
            <p:cNvPr id="194" name="Google Shape;194;p22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2"/>
          <p:cNvGrpSpPr/>
          <p:nvPr/>
        </p:nvGrpSpPr>
        <p:grpSpPr>
          <a:xfrm>
            <a:off x="3996009" y="2398678"/>
            <a:ext cx="557098" cy="530402"/>
            <a:chOff x="-1333975" y="2365850"/>
            <a:chExt cx="292225" cy="293575"/>
          </a:xfrm>
        </p:grpSpPr>
        <p:sp>
          <p:nvSpPr>
            <p:cNvPr id="197" name="Google Shape;197;p22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600" y="2350850"/>
            <a:ext cx="626050" cy="6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7;p22">
            <a:extLst>
              <a:ext uri="{FF2B5EF4-FFF2-40B4-BE49-F238E27FC236}">
                <a16:creationId xmlns:a16="http://schemas.microsoft.com/office/drawing/2014/main" id="{10FCDEDD-6520-4125-92C4-318B710642B0}"/>
              </a:ext>
            </a:extLst>
          </p:cNvPr>
          <p:cNvSpPr txBox="1">
            <a:spLocks/>
          </p:cNvSpPr>
          <p:nvPr/>
        </p:nvSpPr>
        <p:spPr>
          <a:xfrm>
            <a:off x="1314918" y="3295776"/>
            <a:ext cx="1233861" cy="94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 err="1"/>
              <a:t>TCCRxA</a:t>
            </a:r>
            <a:endParaRPr lang="fr-F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 err="1"/>
              <a:t>TCCRxB</a:t>
            </a:r>
            <a:endParaRPr lang="fr-F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 err="1"/>
              <a:t>TCNTx</a:t>
            </a:r>
            <a:endParaRPr lang="fr-F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 err="1"/>
              <a:t>TIMSKx</a:t>
            </a:r>
            <a:endParaRPr lang="fr-F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sp>
        <p:nvSpPr>
          <p:cNvPr id="25" name="Google Shape;187;p22">
            <a:extLst>
              <a:ext uri="{FF2B5EF4-FFF2-40B4-BE49-F238E27FC236}">
                <a16:creationId xmlns:a16="http://schemas.microsoft.com/office/drawing/2014/main" id="{A24C9590-8355-470E-8C10-3C6098CEE473}"/>
              </a:ext>
            </a:extLst>
          </p:cNvPr>
          <p:cNvSpPr txBox="1">
            <a:spLocks/>
          </p:cNvSpPr>
          <p:nvPr/>
        </p:nvSpPr>
        <p:spPr>
          <a:xfrm>
            <a:off x="781500" y="4244671"/>
            <a:ext cx="2085600" cy="35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sz="1200" b="1" dirty="0"/>
              <a:t>Fonction </a:t>
            </a:r>
            <a:r>
              <a:rPr lang="fr-FR" sz="1200" b="1" dirty="0" err="1"/>
              <a:t>used</a:t>
            </a:r>
            <a:r>
              <a:rPr lang="fr-FR" sz="1200" b="1" dirty="0"/>
              <a:t> :</a:t>
            </a:r>
          </a:p>
        </p:txBody>
      </p:sp>
      <p:sp>
        <p:nvSpPr>
          <p:cNvPr id="26" name="Google Shape;187;p22">
            <a:extLst>
              <a:ext uri="{FF2B5EF4-FFF2-40B4-BE49-F238E27FC236}">
                <a16:creationId xmlns:a16="http://schemas.microsoft.com/office/drawing/2014/main" id="{408FA4FB-97DF-45C4-988B-2F7C7855A51A}"/>
              </a:ext>
            </a:extLst>
          </p:cNvPr>
          <p:cNvSpPr txBox="1">
            <a:spLocks/>
          </p:cNvSpPr>
          <p:nvPr/>
        </p:nvSpPr>
        <p:spPr>
          <a:xfrm>
            <a:off x="1194913" y="4533651"/>
            <a:ext cx="1745367" cy="35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fr-FR" sz="1200" dirty="0"/>
              <a:t>ISR(</a:t>
            </a:r>
            <a:r>
              <a:rPr lang="fr-FR" sz="1200" dirty="0" err="1"/>
              <a:t>TIMERx_OVF_vect</a:t>
            </a:r>
            <a:r>
              <a:rPr lang="fr-FR" sz="1200" dirty="0"/>
              <a:t>)</a:t>
            </a:r>
          </a:p>
        </p:txBody>
      </p:sp>
      <p:sp>
        <p:nvSpPr>
          <p:cNvPr id="27" name="Google Shape;187;p22">
            <a:extLst>
              <a:ext uri="{FF2B5EF4-FFF2-40B4-BE49-F238E27FC236}">
                <a16:creationId xmlns:a16="http://schemas.microsoft.com/office/drawing/2014/main" id="{2CC76FA2-5ABB-4A10-86C0-B782247B4353}"/>
              </a:ext>
            </a:extLst>
          </p:cNvPr>
          <p:cNvSpPr txBox="1">
            <a:spLocks/>
          </p:cNvSpPr>
          <p:nvPr/>
        </p:nvSpPr>
        <p:spPr>
          <a:xfrm>
            <a:off x="3780195" y="3290073"/>
            <a:ext cx="1233861" cy="94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/>
              <a:t>PCICR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 err="1"/>
              <a:t>PCMSKn</a:t>
            </a:r>
            <a:endParaRPr lang="fr-F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sp>
        <p:nvSpPr>
          <p:cNvPr id="28" name="Google Shape;187;p22">
            <a:extLst>
              <a:ext uri="{FF2B5EF4-FFF2-40B4-BE49-F238E27FC236}">
                <a16:creationId xmlns:a16="http://schemas.microsoft.com/office/drawing/2014/main" id="{E91E67D5-0E38-46B8-AB81-39A5C3174F9C}"/>
              </a:ext>
            </a:extLst>
          </p:cNvPr>
          <p:cNvSpPr txBox="1">
            <a:spLocks/>
          </p:cNvSpPr>
          <p:nvPr/>
        </p:nvSpPr>
        <p:spPr>
          <a:xfrm>
            <a:off x="3280513" y="4237533"/>
            <a:ext cx="2085600" cy="35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sz="1200" b="1" dirty="0"/>
              <a:t>Fonction </a:t>
            </a:r>
            <a:r>
              <a:rPr lang="fr-FR" sz="1200" b="1" dirty="0" err="1"/>
              <a:t>used</a:t>
            </a:r>
            <a:r>
              <a:rPr lang="fr-FR" sz="1200" b="1" dirty="0"/>
              <a:t> :</a:t>
            </a:r>
          </a:p>
        </p:txBody>
      </p:sp>
      <p:sp>
        <p:nvSpPr>
          <p:cNvPr id="29" name="Google Shape;187;p22">
            <a:extLst>
              <a:ext uri="{FF2B5EF4-FFF2-40B4-BE49-F238E27FC236}">
                <a16:creationId xmlns:a16="http://schemas.microsoft.com/office/drawing/2014/main" id="{50400670-B344-4508-9D09-20C4612DCA8F}"/>
              </a:ext>
            </a:extLst>
          </p:cNvPr>
          <p:cNvSpPr txBox="1">
            <a:spLocks/>
          </p:cNvSpPr>
          <p:nvPr/>
        </p:nvSpPr>
        <p:spPr>
          <a:xfrm>
            <a:off x="3693926" y="4526513"/>
            <a:ext cx="1745367" cy="35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fr-FR" sz="1200" dirty="0"/>
              <a:t>ISR(</a:t>
            </a:r>
            <a:r>
              <a:rPr lang="fr-FR" sz="1200" dirty="0" err="1"/>
              <a:t>PCINTn_vect</a:t>
            </a:r>
            <a:r>
              <a:rPr lang="fr-FR" sz="1200" dirty="0"/>
              <a:t>)</a:t>
            </a:r>
          </a:p>
        </p:txBody>
      </p:sp>
      <p:sp>
        <p:nvSpPr>
          <p:cNvPr id="31" name="Google Shape;187;p22">
            <a:extLst>
              <a:ext uri="{FF2B5EF4-FFF2-40B4-BE49-F238E27FC236}">
                <a16:creationId xmlns:a16="http://schemas.microsoft.com/office/drawing/2014/main" id="{C47B6D96-670E-4B5C-A12D-C07622614F89}"/>
              </a:ext>
            </a:extLst>
          </p:cNvPr>
          <p:cNvSpPr txBox="1">
            <a:spLocks/>
          </p:cNvSpPr>
          <p:nvPr/>
        </p:nvSpPr>
        <p:spPr>
          <a:xfrm>
            <a:off x="6136754" y="3301096"/>
            <a:ext cx="1233861" cy="94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 err="1"/>
              <a:t>TCCRxA</a:t>
            </a:r>
            <a:endParaRPr lang="fr-F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 err="1"/>
              <a:t>TCCRxB</a:t>
            </a:r>
            <a:endParaRPr lang="fr-F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 err="1"/>
              <a:t>TCNTx</a:t>
            </a:r>
            <a:endParaRPr lang="fr-F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200" dirty="0" err="1"/>
              <a:t>OCRxn</a:t>
            </a:r>
            <a:endParaRPr lang="fr-F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FE992B3-0D21-4314-A284-7ABE0E791702}"/>
              </a:ext>
            </a:extLst>
          </p:cNvPr>
          <p:cNvSpPr txBox="1"/>
          <p:nvPr/>
        </p:nvSpPr>
        <p:spPr>
          <a:xfrm>
            <a:off x="8525163" y="4734800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4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build="p"/>
      <p:bldP spid="188" grpId="0" build="p"/>
      <p:bldP spid="192" grpId="0" build="p"/>
      <p:bldP spid="24" grpId="0"/>
      <p:bldP spid="25" grpId="0"/>
      <p:bldP spid="26" grpId="0"/>
      <p:bldP spid="27" grpId="0"/>
      <p:bldP spid="28" grpId="0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Motor Control</a:t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 rot="5400000">
            <a:off x="107706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 rot="5400000">
            <a:off x="321671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975" y="1905726"/>
            <a:ext cx="618749" cy="6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950" y="1799904"/>
            <a:ext cx="666100" cy="66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3"/>
          <p:cNvGrpSpPr/>
          <p:nvPr/>
        </p:nvGrpSpPr>
        <p:grpSpPr>
          <a:xfrm>
            <a:off x="6402279" y="1952146"/>
            <a:ext cx="550828" cy="525893"/>
            <a:chOff x="-44528075" y="1982825"/>
            <a:chExt cx="300900" cy="301700"/>
          </a:xfrm>
        </p:grpSpPr>
        <p:sp>
          <p:nvSpPr>
            <p:cNvPr id="217" name="Google Shape;217;p23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3"/>
          <p:cNvSpPr txBox="1"/>
          <p:nvPr/>
        </p:nvSpPr>
        <p:spPr>
          <a:xfrm>
            <a:off x="1863400" y="2771675"/>
            <a:ext cx="1137900" cy="4413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DC Motor</a:t>
            </a:r>
            <a:endParaRPr sz="1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4003050" y="2771675"/>
            <a:ext cx="1137900" cy="4413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Joystick</a:t>
            </a:r>
            <a:endParaRPr sz="1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6142700" y="2771675"/>
            <a:ext cx="1137900" cy="4413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H-bridges</a:t>
            </a:r>
            <a:endParaRPr sz="1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9" name="Google Shape;212;p23">
            <a:extLst>
              <a:ext uri="{FF2B5EF4-FFF2-40B4-BE49-F238E27FC236}">
                <a16:creationId xmlns:a16="http://schemas.microsoft.com/office/drawing/2014/main" id="{C795268F-3640-4C3C-9F32-54CDF3867467}"/>
              </a:ext>
            </a:extLst>
          </p:cNvPr>
          <p:cNvSpPr/>
          <p:nvPr/>
        </p:nvSpPr>
        <p:spPr>
          <a:xfrm rot="5400000">
            <a:off x="5356362" y="1809364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A09DDF0-F484-47F0-98AF-CCBFB793F92C}"/>
              </a:ext>
            </a:extLst>
          </p:cNvPr>
          <p:cNvSpPr txBox="1"/>
          <p:nvPr/>
        </p:nvSpPr>
        <p:spPr>
          <a:xfrm>
            <a:off x="8394800" y="4636100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5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DC Motor</a:t>
            </a:r>
            <a:endParaRPr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762" y="2279437"/>
            <a:ext cx="3648075" cy="13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163" y="1754516"/>
            <a:ext cx="2807550" cy="260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/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6752F11-BA1A-48ED-B0BD-884806DA1A38}"/>
              </a:ext>
            </a:extLst>
          </p:cNvPr>
          <p:cNvSpPr txBox="1"/>
          <p:nvPr/>
        </p:nvSpPr>
        <p:spPr>
          <a:xfrm>
            <a:off x="8414327" y="4642675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6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Identification of motor variables</a:t>
            </a: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9B89B710-8065-4ACB-9AC0-9CA14F6956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8001206"/>
                  </p:ext>
                </p:extLst>
              </p:nvPr>
            </p:nvGraphicFramePr>
            <p:xfrm>
              <a:off x="1576787" y="1279609"/>
              <a:ext cx="5052612" cy="3694749"/>
            </p:xfrm>
            <a:graphic>
              <a:graphicData uri="http://schemas.microsoft.com/office/powerpoint/2016/slidezoom">
                <pslz:sldZm>
                  <pslz:sldZmObj sldId="284" cId="3450107399">
                    <pslz:zmPr id="{3731D413-2024-498E-933A-9A35856A9C01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52612" cy="36947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800100" dist="38100" dir="2700000" sx="103000" sy="103000" algn="tl" rotWithShape="0">
                            <a:schemeClr val="bg1">
                              <a:alpha val="4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B89B710-8065-4ACB-9AC0-9CA14F695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6787" y="1279609"/>
                <a:ext cx="5052612" cy="36947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800100" dist="38100" dir="2700000" sx="103000" sy="103000" algn="tl" rotWithShape="0">
                  <a:schemeClr val="bg1">
                    <a:alpha val="40000"/>
                  </a:schemeClr>
                </a:outerShdw>
              </a:effectLst>
            </p:spPr>
          </p:pic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EA415B86-45DB-4640-A40F-4D37197FFD0C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7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Identification of motor variables</a:t>
            </a:r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00" y="1944555"/>
            <a:ext cx="3648075" cy="13974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175838B-F2AC-4C2B-BFAA-CC2657B3E456}"/>
                  </a:ext>
                </a:extLst>
              </p:cNvPr>
              <p:cNvSpPr txBox="1"/>
              <p:nvPr/>
            </p:nvSpPr>
            <p:spPr>
              <a:xfrm>
                <a:off x="4572000" y="2078182"/>
                <a:ext cx="3648075" cy="1907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0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𝑅𝑖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𝑑𝑖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sty m:val="p"/>
                                </m:rPr>
                                <a:rPr lang="fr-FR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fr-FR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m:rPr>
                                  <m:nor/>
                                </m:rPr>
                                <a:rPr lang="fr-FR" sz="2000">
                                  <a:solidFill>
                                    <a:schemeClr val="bg2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  <m:r>
                                <m:rPr>
                                  <m:nor/>
                                </m:rPr>
                                <a:rPr lang="fr-FR" sz="2000">
                                  <a:solidFill>
                                    <a:schemeClr val="bg2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175838B-F2AC-4C2B-BFAA-CC2657B3E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78182"/>
                <a:ext cx="3648075" cy="1907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74DE17A4-1E91-4BCC-80B1-4EDD8645C827}"/>
              </a:ext>
            </a:extLst>
          </p:cNvPr>
          <p:cNvSpPr txBox="1"/>
          <p:nvPr/>
        </p:nvSpPr>
        <p:spPr>
          <a:xfrm>
            <a:off x="8423563" y="4666581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8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381</Words>
  <Application>Microsoft Office PowerPoint</Application>
  <PresentationFormat>Affichage à l'écran (16:9)</PresentationFormat>
  <Paragraphs>134</Paragraphs>
  <Slides>37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6" baseType="lpstr">
      <vt:lpstr>Squada One</vt:lpstr>
      <vt:lpstr>Cambria Math</vt:lpstr>
      <vt:lpstr>Righteous</vt:lpstr>
      <vt:lpstr>Roboto Condensed Light</vt:lpstr>
      <vt:lpstr>Arial</vt:lpstr>
      <vt:lpstr>Wingdings</vt:lpstr>
      <vt:lpstr>Calibri</vt:lpstr>
      <vt:lpstr>Fira Sans Extra Condensed Medium</vt:lpstr>
      <vt:lpstr>Tech Startup by Slidesgo</vt:lpstr>
      <vt:lpstr>Experimental approach</vt:lpstr>
      <vt:lpstr>TABLE OF CONTENTS</vt:lpstr>
      <vt:lpstr>Introduction</vt:lpstr>
      <vt:lpstr>ATMEL Introduction</vt:lpstr>
      <vt:lpstr>PIN interruptions</vt:lpstr>
      <vt:lpstr>Motor Control</vt:lpstr>
      <vt:lpstr>DC Motor</vt:lpstr>
      <vt:lpstr>Identification of motor variables</vt:lpstr>
      <vt:lpstr>Identification of motor variables</vt:lpstr>
      <vt:lpstr>Deduction the motor’s resistance</vt:lpstr>
      <vt:lpstr>Deduction of motor’s constant</vt:lpstr>
      <vt:lpstr>Deduction of motor’s friction</vt:lpstr>
      <vt:lpstr>Deduction of inertia moment</vt:lpstr>
      <vt:lpstr>Joystick</vt:lpstr>
      <vt:lpstr>H-bridges</vt:lpstr>
      <vt:lpstr>Filter </vt:lpstr>
      <vt:lpstr>Filter </vt:lpstr>
      <vt:lpstr>PID</vt:lpstr>
      <vt:lpstr>PID Simulation</vt:lpstr>
      <vt:lpstr>PID Simulation</vt:lpstr>
      <vt:lpstr>PID Simulation</vt:lpstr>
      <vt:lpstr>PID Simulation</vt:lpstr>
      <vt:lpstr>PID Simulation</vt:lpstr>
      <vt:lpstr>PID Simulation</vt:lpstr>
      <vt:lpstr>Experimental PID</vt:lpstr>
      <vt:lpstr>Experimental PID</vt:lpstr>
      <vt:lpstr>Collision detector</vt:lpstr>
      <vt:lpstr>Collision detector</vt:lpstr>
      <vt:lpstr>THANKS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approach</dc:title>
  <dc:creator>Thomas</dc:creator>
  <cp:lastModifiedBy>Casca Thomas</cp:lastModifiedBy>
  <cp:revision>42</cp:revision>
  <dcterms:modified xsi:type="dcterms:W3CDTF">2020-03-30T21:34:42Z</dcterms:modified>
</cp:coreProperties>
</file>